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880" autoAdjust="0"/>
  </p:normalViewPr>
  <p:slideViewPr>
    <p:cSldViewPr snapToGrid="0">
      <p:cViewPr varScale="1">
        <p:scale>
          <a:sx n="104" d="100"/>
          <a:sy n="104" d="100"/>
        </p:scale>
        <p:origin x="82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794C6-0552-429D-A574-2E07238E4DB3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C00FB-327B-4824-999A-958407521B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9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Upon googling</a:t>
            </a:r>
            <a:r>
              <a:rPr lang="en-US" baseline="0" dirty="0" smtClean="0"/>
              <a:t> the first author’s name, I see that he is at the University of Washington, but looking at the paper in 2015, he was at the MIT Media Lab for his Master’s degree. </a:t>
            </a:r>
          </a:p>
          <a:p>
            <a:r>
              <a:rPr lang="en-US" baseline="0" dirty="0" smtClean="0"/>
              <a:t>On his website, he says he is making new communication mediums for deaf people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578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2346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Names, gender,</a:t>
            </a:r>
            <a:r>
              <a:rPr lang="en-US" baseline="0" dirty="0" smtClean="0"/>
              <a:t> classification of speech versus non speech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5199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author is</a:t>
            </a:r>
            <a:r>
              <a:rPr lang="en-US" baseline="0" dirty="0" smtClean="0"/>
              <a:t> hard of hearing, and picked two difficult scenarios. Meeting table the classroom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024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can talk about counterbalancing in class</a:t>
            </a:r>
          </a:p>
          <a:p>
            <a:endParaRPr lang="en-US" dirty="0" smtClean="0"/>
          </a:p>
          <a:p>
            <a:r>
              <a:rPr lang="en-US" dirty="0" smtClean="0"/>
              <a:t>Video and audio</a:t>
            </a:r>
            <a:r>
              <a:rPr lang="en-US" baseline="0" dirty="0" smtClean="0"/>
              <a:t> recorded these sessions, two researchers coded (or labeled) all of the interviews</a:t>
            </a:r>
          </a:p>
          <a:p>
            <a:r>
              <a:rPr lang="en-US" baseline="0" dirty="0" smtClean="0"/>
              <a:t>Tabulated people’s preferences for each type of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940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Exocentric</a:t>
            </a:r>
            <a:r>
              <a:rPr lang="en-US" baseline="0" dirty="0" smtClean="0"/>
              <a:t> – easier to locate others with respect to oneself</a:t>
            </a:r>
          </a:p>
          <a:p>
            <a:r>
              <a:rPr lang="en-US" baseline="0" dirty="0" smtClean="0"/>
              <a:t>Egocentric – less cluttered interface</a:t>
            </a:r>
          </a:p>
          <a:p>
            <a:r>
              <a:rPr lang="en-US" baseline="0" dirty="0" smtClean="0"/>
              <a:t>2D – simpler interface</a:t>
            </a:r>
          </a:p>
          <a:p>
            <a:r>
              <a:rPr lang="en-US" baseline="0" dirty="0" smtClean="0"/>
              <a:t>3D – increased realism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45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more specific,</a:t>
            </a:r>
            <a:r>
              <a:rPr lang="en-US" baseline="0" dirty="0" smtClean="0"/>
              <a:t> the better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488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Showed four different</a:t>
            </a:r>
            <a:r>
              <a:rPr lang="en-US" baseline="0" dirty="0" smtClean="0"/>
              <a:t> types of loudness, length, size, fill, size of arcs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405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134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00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Aesthetic for rectangle, easier to understand for circle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3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First, I will play a video</a:t>
            </a:r>
            <a:r>
              <a:rPr lang="en-US" baseline="0" dirty="0" smtClean="0"/>
              <a:t> of the system so that everyone has some context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4301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Names, gender,</a:t>
            </a:r>
            <a:r>
              <a:rPr lang="en-US" baseline="0" dirty="0" smtClean="0"/>
              <a:t> classification of speech versus non speech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67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Interpreted all co-occurring</a:t>
            </a:r>
            <a:r>
              <a:rPr lang="en-US" baseline="0" dirty="0" smtClean="0"/>
              <a:t> sounds, picked four highest intensity sounds and sent those to the google glass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3552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2-person</a:t>
            </a:r>
            <a:r>
              <a:rPr lang="en-US" baseline="0" dirty="0" smtClean="0"/>
              <a:t> conversation at ends of table</a:t>
            </a:r>
          </a:p>
          <a:p>
            <a:r>
              <a:rPr lang="en-US" baseline="0" dirty="0" smtClean="0"/>
              <a:t>4-person around table, but one person moved behind participant</a:t>
            </a:r>
          </a:p>
          <a:p>
            <a:r>
              <a:rPr lang="en-US" baseline="0" dirty="0" smtClean="0"/>
              <a:t>Then had conversation with the four members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From Shawshank Redemption and Ghostbusters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0044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7562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more specific,</a:t>
            </a:r>
            <a:r>
              <a:rPr lang="en-US" baseline="0" dirty="0" smtClean="0"/>
              <a:t> the better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402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Showed four different</a:t>
            </a:r>
            <a:r>
              <a:rPr lang="en-US" baseline="0" dirty="0" smtClean="0"/>
              <a:t> types of loudness, length, size, fill, size of arcs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803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416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008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Aesthetic for rectangle, easier to understand for circle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8449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Names, gender,</a:t>
            </a:r>
            <a:r>
              <a:rPr lang="en-US" baseline="0" dirty="0" smtClean="0"/>
              <a:t> classification of speech versus non speech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154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–</a:t>
            </a:r>
            <a:r>
              <a:rPr lang="en-US" baseline="0" dirty="0" smtClean="0"/>
              <a:t> only submit slides to class. I am technically not requesting permission from the authors to do this right now, so this is just for in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50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Purposely leaving results out for now because I will be talking about them in detail as I get to that point in the</a:t>
            </a:r>
            <a:r>
              <a:rPr lang="en-US" baseline="0" dirty="0" smtClean="0"/>
              <a:t>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862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Notice how all the work is addressed, but</a:t>
            </a:r>
            <a:r>
              <a:rPr lang="en-US" baseline="0" dirty="0" smtClean="0"/>
              <a:t> they explain why their approach is addressing existing 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82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 related work and their own experience with people with hearing loss, came</a:t>
            </a:r>
            <a:r>
              <a:rPr lang="en-US" baseline="0" dirty="0" smtClean="0"/>
              <a:t> up with these design goals</a:t>
            </a:r>
            <a:endParaRPr lang="en-US" dirty="0" smtClean="0"/>
          </a:p>
          <a:p>
            <a:r>
              <a:rPr lang="en-US" dirty="0" smtClean="0"/>
              <a:t>Speaker recognition, real-time captions, topic analysis,</a:t>
            </a:r>
            <a:r>
              <a:rPr lang="en-US" baseline="0" dirty="0" smtClean="0"/>
              <a:t> descriptive conversational statistics, emotion interfaces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252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2d vs 3d in egocentric.</a:t>
            </a:r>
            <a:r>
              <a:rPr lang="en-US" baseline="0" dirty="0" smtClean="0"/>
              <a:t> Exocentric you are represented, ego is first person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041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– shows sound is occurring, not location, 4 option, 8 option (45 degrees), continuous is literally anywhere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18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Showed four different</a:t>
            </a:r>
            <a:r>
              <a:rPr lang="en-US" baseline="0" dirty="0" smtClean="0"/>
              <a:t> types of loudness, length, size, fill, size of arcs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C00FB-327B-4824-999A-958407521BC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237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9913F-67B8-41D2-B83D-840FF495593F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B5D66-B69F-422A-AAE5-90A8199EA3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00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9913F-67B8-41D2-B83D-840FF495593F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B5D66-B69F-422A-AAE5-90A8199EA3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57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9913F-67B8-41D2-B83D-840FF495593F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B5D66-B69F-422A-AAE5-90A8199EA3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7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9913F-67B8-41D2-B83D-840FF495593F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B5D66-B69F-422A-AAE5-90A8199EA3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34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9913F-67B8-41D2-B83D-840FF495593F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B5D66-B69F-422A-AAE5-90A8199EA3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8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9913F-67B8-41D2-B83D-840FF495593F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B5D66-B69F-422A-AAE5-90A8199EA3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97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9913F-67B8-41D2-B83D-840FF495593F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B5D66-B69F-422A-AAE5-90A8199EA3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8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9913F-67B8-41D2-B83D-840FF495593F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B5D66-B69F-422A-AAE5-90A8199EA3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79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9913F-67B8-41D2-B83D-840FF495593F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B5D66-B69F-422A-AAE5-90A8199EA3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9913F-67B8-41D2-B83D-840FF495593F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B5D66-B69F-422A-AAE5-90A8199EA3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6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9913F-67B8-41D2-B83D-840FF495593F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B5D66-B69F-422A-AAE5-90A8199EA3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20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9913F-67B8-41D2-B83D-840FF495593F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B5D66-B69F-422A-AAE5-90A8199EA3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28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omes.cs.washington.edu/~dja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jwWHcQv0s8" TargetMode="Externa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Head-Mounted Display Visualizations to Support Sound Awareness for the Deaf and Hard of Hearing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Dhruv Jain et al. 2015</a:t>
            </a:r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https://homes.cs.washington.edu/~djain/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305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Localize sound</a:t>
            </a:r>
          </a:p>
          <a:p>
            <a:r>
              <a:rPr lang="en-US" dirty="0" smtClean="0"/>
              <a:t>Glanceable</a:t>
            </a:r>
          </a:p>
          <a:p>
            <a:r>
              <a:rPr lang="en-US" dirty="0" smtClean="0"/>
              <a:t>Responsive</a:t>
            </a:r>
          </a:p>
          <a:p>
            <a:r>
              <a:rPr lang="en-US" dirty="0" smtClean="0"/>
              <a:t>Augment, not substitute</a:t>
            </a:r>
          </a:p>
          <a:p>
            <a:r>
              <a:rPr lang="en-US" dirty="0" smtClean="0"/>
              <a:t>360 degree sensing</a:t>
            </a:r>
          </a:p>
          <a:p>
            <a:r>
              <a:rPr lang="en-US" dirty="0" smtClean="0"/>
              <a:t>Adaptable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Created 8 high-level design dimensions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54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Wearer Perspective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43309" b="66163"/>
          <a:stretch/>
        </p:blipFill>
        <p:spPr>
          <a:xfrm>
            <a:off x="541675" y="2231858"/>
            <a:ext cx="11108650" cy="239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224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Directional Granularity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33233" r="43636" b="34139"/>
          <a:stretch/>
        </p:blipFill>
        <p:spPr>
          <a:xfrm>
            <a:off x="541020" y="2267771"/>
            <a:ext cx="11109960" cy="232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710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Loudness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64350" r="43636"/>
          <a:stretch/>
        </p:blipFill>
        <p:spPr>
          <a:xfrm>
            <a:off x="358140" y="2118482"/>
            <a:ext cx="11475720" cy="262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13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Sound Indicator Icons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13251"/>
            <a:ext cx="9123948" cy="989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Egocentric: Explored pulse, arrow, and finger (not shown)</a:t>
            </a:r>
          </a:p>
          <a:p>
            <a:pPr marL="0" indent="0">
              <a:buNone/>
            </a:pPr>
            <a:r>
              <a:rPr lang="en-US" dirty="0" smtClean="0"/>
              <a:t>Exocentric: Explored arrows, people, and circles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8544" t="68580" r="43418" b="8235"/>
          <a:stretch/>
        </p:blipFill>
        <p:spPr>
          <a:xfrm>
            <a:off x="838199" y="2529221"/>
            <a:ext cx="5995738" cy="17903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8867" t="7113" r="28907" b="66082"/>
          <a:stretch/>
        </p:blipFill>
        <p:spPr>
          <a:xfrm>
            <a:off x="3690586" y="4572000"/>
            <a:ext cx="7663214" cy="175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762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Maximum Simultaneous Icons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6695" b="65748"/>
          <a:stretch/>
        </p:blipFill>
        <p:spPr>
          <a:xfrm>
            <a:off x="358140" y="1790136"/>
            <a:ext cx="11475720" cy="327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63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Screen Layout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6816" t="33582" b="34252"/>
          <a:stretch/>
        </p:blipFill>
        <p:spPr>
          <a:xfrm>
            <a:off x="358140" y="1885687"/>
            <a:ext cx="11475720" cy="308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316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Conveying Sound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pictured, but whether arrows:</a:t>
            </a:r>
          </a:p>
          <a:p>
            <a:pPr lvl="1"/>
            <a:r>
              <a:rPr lang="en-US" dirty="0" smtClean="0"/>
              <a:t>Point toward sound source (toward speaker)</a:t>
            </a:r>
          </a:p>
          <a:p>
            <a:pPr lvl="1"/>
            <a:r>
              <a:rPr lang="en-US" dirty="0" smtClean="0"/>
              <a:t>Point away from sound source (away from speaker)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57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Automatic Sound Recognition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56816" t="65748"/>
          <a:stretch/>
        </p:blipFill>
        <p:spPr>
          <a:xfrm>
            <a:off x="358140" y="1785545"/>
            <a:ext cx="11475720" cy="328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050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1: Design Probe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24 people (12 female)</a:t>
            </a:r>
          </a:p>
          <a:p>
            <a:r>
              <a:rPr lang="en-US" dirty="0" smtClean="0"/>
              <a:t>23-76 years old (average 38.1)</a:t>
            </a:r>
          </a:p>
          <a:p>
            <a:r>
              <a:rPr lang="en-US" dirty="0" smtClean="0"/>
              <a:t>20 profound hearing loss, 4 at least moderate hearing loss</a:t>
            </a:r>
          </a:p>
          <a:p>
            <a:r>
              <a:rPr lang="en-US" dirty="0" smtClean="0"/>
              <a:t>12 congenital hearing loss, 7 early childhood</a:t>
            </a:r>
          </a:p>
          <a:p>
            <a:r>
              <a:rPr lang="en-US" dirty="0" smtClean="0"/>
              <a:t>7 cochlear implants, 8 hearing aids</a:t>
            </a:r>
          </a:p>
          <a:p>
            <a:r>
              <a:rPr lang="en-US" dirty="0" smtClean="0"/>
              <a:t>19 used lip-reading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73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jwWHcQv0s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90405" y="444603"/>
            <a:ext cx="10611191" cy="596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366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1: Design Probe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iPad showing a powerpoint presentation</a:t>
            </a:r>
          </a:p>
          <a:p>
            <a:pPr lvl="1"/>
            <a:r>
              <a:rPr lang="en-US" dirty="0" smtClean="0"/>
              <a:t>Show the breadth of ideas</a:t>
            </a:r>
          </a:p>
          <a:p>
            <a:r>
              <a:rPr lang="en-US" dirty="0" smtClean="0"/>
              <a:t>Medium fidelity Google Glass application</a:t>
            </a:r>
          </a:p>
          <a:p>
            <a:pPr lvl="1"/>
            <a:r>
              <a:rPr lang="en-US" dirty="0" smtClean="0"/>
              <a:t>Show the proof of concept</a:t>
            </a:r>
          </a:p>
          <a:p>
            <a:r>
              <a:rPr lang="en-US" dirty="0" smtClean="0"/>
              <a:t>Semi-structured interview</a:t>
            </a:r>
          </a:p>
          <a:p>
            <a:pPr lvl="1"/>
            <a:r>
              <a:rPr lang="en-US" dirty="0" smtClean="0"/>
              <a:t>9 verbal</a:t>
            </a:r>
          </a:p>
          <a:p>
            <a:pPr lvl="1"/>
            <a:r>
              <a:rPr lang="en-US" dirty="0" smtClean="0"/>
              <a:t>15 two-way chat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7958" y="3101090"/>
            <a:ext cx="6035842" cy="286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318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1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1: demographics, challenges, how participants address them, background with technology</a:t>
            </a:r>
          </a:p>
          <a:p>
            <a:r>
              <a:rPr lang="en-US" dirty="0" smtClean="0"/>
              <a:t>Part 2: Showed glass application and PowerPoint</a:t>
            </a:r>
          </a:p>
          <a:p>
            <a:endParaRPr lang="en-US" dirty="0"/>
          </a:p>
          <a:p>
            <a:r>
              <a:rPr lang="en-US" dirty="0" smtClean="0"/>
              <a:t>Asked for open ended feedback</a:t>
            </a:r>
          </a:p>
          <a:p>
            <a:r>
              <a:rPr lang="en-US" dirty="0" smtClean="0"/>
              <a:t>Asked which scenarios were on glass to assess engagement</a:t>
            </a:r>
          </a:p>
          <a:p>
            <a:r>
              <a:rPr lang="en-US" dirty="0" smtClean="0"/>
              <a:t>Asked for ideal designs</a:t>
            </a:r>
          </a:p>
          <a:p>
            <a:r>
              <a:rPr lang="en-US" dirty="0" smtClean="0"/>
              <a:t>Changed the ordering of each type of design to avoid bias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96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1, Part 1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confirmed group conversation issues</a:t>
            </a:r>
          </a:p>
          <a:p>
            <a:r>
              <a:rPr lang="en-US" dirty="0" smtClean="0"/>
              <a:t>Use hearing aids, captioning services, or interpreters</a:t>
            </a:r>
          </a:p>
          <a:p>
            <a:r>
              <a:rPr lang="en-US" dirty="0" smtClean="0"/>
              <a:t>Pen and paper, two-way chat programs</a:t>
            </a:r>
          </a:p>
          <a:p>
            <a:r>
              <a:rPr lang="en-US" dirty="0" smtClean="0"/>
              <a:t>Avoid conversations with hearing people and groups</a:t>
            </a:r>
          </a:p>
          <a:p>
            <a:pPr marL="0" indent="0">
              <a:buNone/>
            </a:pPr>
            <a:r>
              <a:rPr lang="en-US" dirty="0" smtClean="0"/>
              <a:t>Technology: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Smartphone, tablet, laptop, CART, UbiDuo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Desire ASR on mobile phone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488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2, Part 2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participants liked the idea</a:t>
            </a:r>
          </a:p>
          <a:p>
            <a:r>
              <a:rPr lang="en-US" dirty="0" smtClean="0"/>
              <a:t>17 want to know who is speaking and direction of sound source</a:t>
            </a:r>
          </a:p>
          <a:p>
            <a:r>
              <a:rPr lang="en-US" dirty="0" smtClean="0"/>
              <a:t>4 said that even sound source direction and lip reading would be insufficient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7657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Wearer Perspective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43309" b="66163"/>
          <a:stretch/>
        </p:blipFill>
        <p:spPr>
          <a:xfrm>
            <a:off x="541675" y="2231858"/>
            <a:ext cx="11108650" cy="23942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5442" y="5065295"/>
            <a:ext cx="6521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Split between egocentric and exocentric</a:t>
            </a:r>
          </a:p>
          <a:p>
            <a:pPr algn="ctr"/>
            <a:r>
              <a:rPr lang="en-US" sz="3000" b="1" dirty="0" smtClean="0"/>
              <a:t>Split between 2D and 3D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7567436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Directional Granularity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33233" r="43636" b="34139"/>
          <a:stretch/>
        </p:blipFill>
        <p:spPr>
          <a:xfrm>
            <a:off x="541020" y="2267771"/>
            <a:ext cx="11109960" cy="23224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35442" y="5065295"/>
            <a:ext cx="6521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14 chose continuous, 5 chose 8 level</a:t>
            </a:r>
          </a:p>
          <a:p>
            <a:pPr algn="ctr"/>
            <a:r>
              <a:rPr lang="en-US" sz="3000" b="1" dirty="0" smtClean="0"/>
              <a:t>3 chose 4 level, 1 chose 1 level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433882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Loudness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64350" r="43636"/>
          <a:stretch/>
        </p:blipFill>
        <p:spPr>
          <a:xfrm>
            <a:off x="358140" y="2118482"/>
            <a:ext cx="11475720" cy="26210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35442" y="5065295"/>
            <a:ext cx="6521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Majority preferred egocentric pulses that vary in size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289795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Sound Indicator Icons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8544" t="68580" r="43418" b="8235"/>
          <a:stretch/>
        </p:blipFill>
        <p:spPr>
          <a:xfrm>
            <a:off x="838199" y="2529221"/>
            <a:ext cx="5995738" cy="17903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8867" t="7113" r="28907" b="66082"/>
          <a:stretch/>
        </p:blipFill>
        <p:spPr>
          <a:xfrm>
            <a:off x="3690586" y="4572000"/>
            <a:ext cx="7663214" cy="17566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35442" y="1515970"/>
            <a:ext cx="6521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Egocentric – 14 chose pulses</a:t>
            </a:r>
          </a:p>
          <a:p>
            <a:pPr algn="ctr"/>
            <a:r>
              <a:rPr lang="en-US" sz="3000" b="1" dirty="0" smtClean="0"/>
              <a:t>Exocentric – 9, 7, 7 respectively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192700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Maximum Simultaneous Icons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56695" b="65748"/>
          <a:stretch/>
        </p:blipFill>
        <p:spPr>
          <a:xfrm>
            <a:off x="358140" y="1790136"/>
            <a:ext cx="11475720" cy="32777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35442" y="5065295"/>
            <a:ext cx="6521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This should be customizable</a:t>
            </a:r>
          </a:p>
          <a:p>
            <a:pPr algn="ctr"/>
            <a:r>
              <a:rPr lang="en-US" sz="3000" b="1" dirty="0" smtClean="0"/>
              <a:t>but likely 4 people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5573092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Screen Layout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56816" t="33582" b="34252"/>
          <a:stretch/>
        </p:blipFill>
        <p:spPr>
          <a:xfrm>
            <a:off x="358140" y="1885687"/>
            <a:ext cx="11475720" cy="30866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35442" y="5065295"/>
            <a:ext cx="6521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10 chose rectangle, 9 chose circle, 3 split between the two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22858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are Deaf or Hard of Hearing (DHH) may rely on speechreading</a:t>
            </a:r>
          </a:p>
          <a:p>
            <a:pPr lvl="1"/>
            <a:r>
              <a:rPr lang="en-US" dirty="0" smtClean="0"/>
              <a:t>Have to know where to look</a:t>
            </a:r>
          </a:p>
          <a:p>
            <a:r>
              <a:rPr lang="en-US" dirty="0" smtClean="0"/>
              <a:t>Prior visual aids focus on alarms, doorbells, etc.</a:t>
            </a:r>
          </a:p>
          <a:p>
            <a:pPr lvl="1"/>
            <a:r>
              <a:rPr lang="en-US" dirty="0" smtClean="0"/>
              <a:t>Not on conversational partners</a:t>
            </a:r>
          </a:p>
          <a:p>
            <a:r>
              <a:rPr lang="en-US" dirty="0" smtClean="0"/>
              <a:t>Authors explore a head mounted display (HMD) approach to help people follow along</a:t>
            </a:r>
          </a:p>
        </p:txBody>
      </p:sp>
    </p:spTree>
    <p:extLst>
      <p:ext uri="{BB962C8B-B14F-4D97-AF65-F5344CB8AC3E}">
        <p14:creationId xmlns:p14="http://schemas.microsoft.com/office/powerpoint/2010/main" val="25190408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Conveying Sound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pictured, but whether arrows:</a:t>
            </a:r>
          </a:p>
          <a:p>
            <a:pPr lvl="1"/>
            <a:r>
              <a:rPr lang="en-US" dirty="0" smtClean="0"/>
              <a:t>Point toward sound source (toward speaker)</a:t>
            </a:r>
          </a:p>
          <a:p>
            <a:pPr lvl="1"/>
            <a:r>
              <a:rPr lang="en-US" dirty="0" smtClean="0"/>
              <a:t>Point away from sound source (away from speaker)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35442" y="5065295"/>
            <a:ext cx="6521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17 chose outward because it shows where to look.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7751486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Automatic Sound Recognition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56816" t="65748"/>
          <a:stretch/>
        </p:blipFill>
        <p:spPr>
          <a:xfrm>
            <a:off x="358140" y="1785545"/>
            <a:ext cx="11475720" cy="32869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35442" y="5065295"/>
            <a:ext cx="6521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Almost all participants wanted all of these options (except gender)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1951290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2: Proof of Concept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application with Google Glass and 64-microphone array</a:t>
            </a:r>
          </a:p>
          <a:p>
            <a:r>
              <a:rPr lang="en-US" dirty="0" smtClean="0"/>
              <a:t>Based on first study, built egocentric pulses and exocentric arrows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7227" r="85019" b="66163"/>
          <a:stretch/>
        </p:blipFill>
        <p:spPr>
          <a:xfrm>
            <a:off x="2623138" y="3188369"/>
            <a:ext cx="2935451" cy="18829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8550" r="58003" b="66163"/>
          <a:stretch/>
        </p:blipFill>
        <p:spPr>
          <a:xfrm>
            <a:off x="6569242" y="2677027"/>
            <a:ext cx="2634916" cy="239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9837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2: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participants (2 female)</a:t>
            </a:r>
          </a:p>
          <a:p>
            <a:r>
              <a:rPr lang="en-US" dirty="0" smtClean="0"/>
              <a:t>Ages 26-42 (average 35)</a:t>
            </a:r>
          </a:p>
          <a:p>
            <a:r>
              <a:rPr lang="en-US" dirty="0" smtClean="0"/>
              <a:t>3 profoundly deaf since birth, 1 severe hearing loss in both ears since early childhood</a:t>
            </a:r>
          </a:p>
          <a:p>
            <a:r>
              <a:rPr lang="en-US" dirty="0" smtClean="0"/>
              <a:t>3 employed lip reading sometimes</a:t>
            </a:r>
          </a:p>
          <a:p>
            <a:endParaRPr lang="en-US" dirty="0"/>
          </a:p>
          <a:p>
            <a:r>
              <a:rPr lang="en-US" dirty="0" smtClean="0"/>
              <a:t>Sat at meeting table wearing glass</a:t>
            </a:r>
          </a:p>
          <a:p>
            <a:r>
              <a:rPr lang="en-US" dirty="0" smtClean="0"/>
              <a:t>Person walked around room talking, then had scripted “meetings”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4922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2: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Felt this would be helpful in at least some contexts</a:t>
            </a:r>
          </a:p>
          <a:p>
            <a:r>
              <a:rPr lang="en-US" dirty="0" smtClean="0"/>
              <a:t>Hard to look at the glass and lip-read at the same time</a:t>
            </a:r>
          </a:p>
          <a:p>
            <a:r>
              <a:rPr lang="en-US" dirty="0" smtClean="0"/>
              <a:t>Hard to attend to hearing aid and glass at the same time</a:t>
            </a:r>
          </a:p>
          <a:p>
            <a:endParaRPr lang="en-US" dirty="0"/>
          </a:p>
          <a:p>
            <a:r>
              <a:rPr lang="en-US" dirty="0" smtClean="0"/>
              <a:t>Useful:</a:t>
            </a:r>
          </a:p>
          <a:p>
            <a:pPr lvl="1"/>
            <a:r>
              <a:rPr lang="en-US" dirty="0" smtClean="0"/>
              <a:t>In public setting and someone is trying to get their attention</a:t>
            </a:r>
          </a:p>
          <a:p>
            <a:pPr lvl="1"/>
            <a:r>
              <a:rPr lang="en-US" dirty="0" smtClean="0"/>
              <a:t>Social group settings</a:t>
            </a:r>
          </a:p>
          <a:p>
            <a:r>
              <a:rPr lang="en-US" dirty="0" smtClean="0"/>
              <a:t>3 participants preferred arrows, 1 had no preference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917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Wearer Perspective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43309" b="66163"/>
          <a:stretch/>
        </p:blipFill>
        <p:spPr>
          <a:xfrm>
            <a:off x="541675" y="2231858"/>
            <a:ext cx="11108650" cy="23942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5442" y="5065295"/>
            <a:ext cx="65211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Either can be used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6234070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Directional Granularity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33233" r="43636" b="34139"/>
          <a:stretch/>
        </p:blipFill>
        <p:spPr>
          <a:xfrm>
            <a:off x="541020" y="2267771"/>
            <a:ext cx="11109960" cy="23224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35442" y="5065295"/>
            <a:ext cx="65211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Use continuous, 8 level worst case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2569114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Loudness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64350" r="43636"/>
          <a:stretch/>
        </p:blipFill>
        <p:spPr>
          <a:xfrm>
            <a:off x="358140" y="2118482"/>
            <a:ext cx="11475720" cy="26210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35442" y="5065295"/>
            <a:ext cx="65211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Egocentric pulses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821268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Sound Indicator Icons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8544" t="68580" r="43418" b="8235"/>
          <a:stretch/>
        </p:blipFill>
        <p:spPr>
          <a:xfrm>
            <a:off x="838199" y="2529221"/>
            <a:ext cx="5995738" cy="17903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8867" t="7113" r="28907" b="66082"/>
          <a:stretch/>
        </p:blipFill>
        <p:spPr>
          <a:xfrm>
            <a:off x="3690586" y="4572000"/>
            <a:ext cx="7663214" cy="17566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35442" y="1515970"/>
            <a:ext cx="6521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Use pulses with egocentric</a:t>
            </a:r>
          </a:p>
          <a:p>
            <a:pPr algn="ctr"/>
            <a:r>
              <a:rPr lang="en-US" sz="3000" b="1" dirty="0" smtClean="0"/>
              <a:t>No clear pattern for exocentric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1521846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Maximum Simultaneous Icons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56695" b="65748"/>
          <a:stretch/>
        </p:blipFill>
        <p:spPr>
          <a:xfrm>
            <a:off x="358140" y="1790136"/>
            <a:ext cx="11475720" cy="32777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39452" y="5065295"/>
            <a:ext cx="65171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4-5 users, but should be custom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73161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Explored several design dimensions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836" y="1876927"/>
            <a:ext cx="11028329" cy="398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221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Screen Layout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56816" t="33582" b="34252"/>
          <a:stretch/>
        </p:blipFill>
        <p:spPr>
          <a:xfrm>
            <a:off x="358140" y="1885687"/>
            <a:ext cx="11475720" cy="30866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35442" y="5065295"/>
            <a:ext cx="6521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Screen indicators should be in periphery, not the center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7151024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Conveying Sound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pictured, but whether arrows:</a:t>
            </a:r>
          </a:p>
          <a:p>
            <a:pPr lvl="1"/>
            <a:r>
              <a:rPr lang="en-US" dirty="0" smtClean="0"/>
              <a:t>Point toward sound source (toward speaker)</a:t>
            </a:r>
          </a:p>
          <a:p>
            <a:pPr lvl="1"/>
            <a:r>
              <a:rPr lang="en-US" dirty="0" smtClean="0"/>
              <a:t>Point away from sound source (away from speaker)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35442" y="5065295"/>
            <a:ext cx="65211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Point arrows outward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9851568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Automatic Sound Recognition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56816" t="65748"/>
          <a:stretch/>
        </p:blipFill>
        <p:spPr>
          <a:xfrm>
            <a:off x="358140" y="1785545"/>
            <a:ext cx="11475720" cy="32869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35442" y="5065295"/>
            <a:ext cx="65211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Employ these, not gender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7377336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get a larger sample</a:t>
            </a:r>
          </a:p>
          <a:p>
            <a:r>
              <a:rPr lang="en-US" dirty="0" smtClean="0"/>
              <a:t>Did not show an equal number of all design dimensions</a:t>
            </a:r>
          </a:p>
          <a:p>
            <a:r>
              <a:rPr lang="en-US" dirty="0" smtClean="0"/>
              <a:t>More exposure to egocentric and outward designs</a:t>
            </a:r>
          </a:p>
          <a:p>
            <a:r>
              <a:rPr lang="en-US" dirty="0" smtClean="0"/>
              <a:t>Lab study, not a deployment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0282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Importance?</a:t>
            </a:r>
          </a:p>
          <a:p>
            <a:r>
              <a:rPr lang="en-US" dirty="0"/>
              <a:t>Credibility?</a:t>
            </a:r>
          </a:p>
          <a:p>
            <a:r>
              <a:rPr lang="en-US" dirty="0"/>
              <a:t>Novelty?</a:t>
            </a:r>
          </a:p>
          <a:p>
            <a:r>
              <a:rPr lang="en-US" dirty="0"/>
              <a:t>Applicability?</a:t>
            </a:r>
          </a:p>
          <a:p>
            <a:r>
              <a:rPr lang="en-US" dirty="0"/>
              <a:t>Generalizability?</a:t>
            </a:r>
          </a:p>
          <a:p>
            <a:r>
              <a:rPr lang="en-US" dirty="0"/>
              <a:t>Scalability?</a:t>
            </a:r>
          </a:p>
          <a:p>
            <a:r>
              <a:rPr lang="en-US" dirty="0"/>
              <a:t>Assumptions?</a:t>
            </a:r>
          </a:p>
          <a:p>
            <a:r>
              <a:rPr lang="en-US" dirty="0" smtClean="0"/>
              <a:t>Readability?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59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probe study with 24 DHH</a:t>
            </a:r>
          </a:p>
          <a:p>
            <a:r>
              <a:rPr lang="en-US" dirty="0" smtClean="0"/>
              <a:t>Exploratory study with HMD with 4 DHH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806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Communication Strategies and Sound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gestures, two-way note taking, speech reading</a:t>
            </a:r>
          </a:p>
          <a:p>
            <a:r>
              <a:rPr lang="en-US" dirty="0" smtClean="0"/>
              <a:t>Different communication behaviors:</a:t>
            </a:r>
          </a:p>
          <a:p>
            <a:pPr lvl="1"/>
            <a:r>
              <a:rPr lang="en-US" dirty="0" smtClean="0"/>
              <a:t>Maladaptive – avoiding conversation</a:t>
            </a:r>
          </a:p>
          <a:p>
            <a:pPr lvl="1"/>
            <a:r>
              <a:rPr lang="en-US" dirty="0" smtClean="0"/>
              <a:t>Adaptive – can you repeat that? Explain hearing loss, repositioning</a:t>
            </a:r>
          </a:p>
          <a:p>
            <a:r>
              <a:rPr lang="en-US" dirty="0" smtClean="0"/>
              <a:t>Using hearing aid or cochlear implant does not mean no speechreading</a:t>
            </a:r>
          </a:p>
          <a:p>
            <a:r>
              <a:rPr lang="en-US" dirty="0" smtClean="0"/>
              <a:t>Useful to identify sounds in the environment</a:t>
            </a:r>
          </a:p>
          <a:p>
            <a:pPr lvl="1"/>
            <a:r>
              <a:rPr lang="en-US" dirty="0" smtClean="0"/>
              <a:t>This is left for future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17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Hearing Aids and Cochlear Implants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 digital signal processing</a:t>
            </a:r>
          </a:p>
          <a:p>
            <a:pPr lvl="1"/>
            <a:r>
              <a:rPr lang="en-US" dirty="0" smtClean="0"/>
              <a:t>Noise suppression, dynamic gain control, directional microphones</a:t>
            </a:r>
          </a:p>
          <a:p>
            <a:r>
              <a:rPr lang="en-US" dirty="0" smtClean="0"/>
              <a:t>Amplify sounds in the direction of the listener</a:t>
            </a:r>
          </a:p>
          <a:p>
            <a:pPr lvl="1"/>
            <a:r>
              <a:rPr lang="en-US" dirty="0" smtClean="0"/>
              <a:t>But doesn’t help with localization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212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Visual and Tactile Sound Awareness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Wrist worn localization by Kaneko et al.</a:t>
            </a:r>
          </a:p>
          <a:p>
            <a:pPr lvl="1"/>
            <a:r>
              <a:rPr lang="en-US" dirty="0" smtClean="0"/>
              <a:t>But requires people to look away from conversation</a:t>
            </a:r>
          </a:p>
          <a:p>
            <a:r>
              <a:rPr lang="en-US" dirty="0" smtClean="0"/>
              <a:t>Haptics are promising, but nascent, they are exploring audio</a:t>
            </a:r>
          </a:p>
          <a:p>
            <a:r>
              <a:rPr lang="en-US" dirty="0" smtClean="0"/>
              <a:t>Automatic Speech Recognition</a:t>
            </a:r>
          </a:p>
          <a:p>
            <a:pPr lvl="1"/>
            <a:r>
              <a:rPr lang="en-US" dirty="0" smtClean="0"/>
              <a:t>Far from a solved problem</a:t>
            </a:r>
          </a:p>
          <a:p>
            <a:r>
              <a:rPr lang="en-US" dirty="0" smtClean="0"/>
              <a:t>Sony created Access Glasses for the movies</a:t>
            </a:r>
          </a:p>
          <a:p>
            <a:pPr lvl="1"/>
            <a:r>
              <a:rPr lang="en-US" dirty="0" smtClean="0"/>
              <a:t>But the captions are prewritten</a:t>
            </a:r>
          </a:p>
          <a:p>
            <a:r>
              <a:rPr lang="en-US" dirty="0" smtClean="0"/>
              <a:t>HMD with interpreter</a:t>
            </a:r>
          </a:p>
          <a:p>
            <a:pPr lvl="1"/>
            <a:r>
              <a:rPr lang="en-US" dirty="0" smtClean="0"/>
              <a:t>Visual competition with visual surroundings and interpreter</a:t>
            </a:r>
          </a:p>
        </p:txBody>
      </p:sp>
    </p:spTree>
    <p:extLst>
      <p:ext uri="{BB962C8B-B14F-4D97-AF65-F5344CB8AC3E}">
        <p14:creationId xmlns:p14="http://schemas.microsoft.com/office/powerpoint/2010/main" val="3688161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Augmented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imagery overlays real-world objects</a:t>
            </a:r>
          </a:p>
          <a:p>
            <a:r>
              <a:rPr lang="en-US" dirty="0" smtClean="0"/>
              <a:t>While plenty of work in HMDs</a:t>
            </a:r>
          </a:p>
          <a:p>
            <a:pPr lvl="1"/>
            <a:r>
              <a:rPr lang="en-US" dirty="0" smtClean="0"/>
              <a:t>Could not find guidelines for displaying peripheral visual cues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1507</Words>
  <Application>Microsoft Office PowerPoint</Application>
  <PresentationFormat>Widescreen</PresentationFormat>
  <Paragraphs>239</Paragraphs>
  <Slides>44</Slides>
  <Notes>29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Office Theme</vt:lpstr>
      <vt:lpstr>Head-Mounted Display Visualizations to Support Sound Awareness for the Deaf and Hard of Hearing</vt:lpstr>
      <vt:lpstr>PowerPoint Presentation</vt:lpstr>
      <vt:lpstr>Introduction</vt:lpstr>
      <vt:lpstr>Explored several design dimensions</vt:lpstr>
      <vt:lpstr>Introduction</vt:lpstr>
      <vt:lpstr>Background: Communication Strategies and Sound Awareness</vt:lpstr>
      <vt:lpstr>Background: Hearing Aids and Cochlear Implants</vt:lpstr>
      <vt:lpstr>Background: Visual and Tactile Sound Awareness Approaches</vt:lpstr>
      <vt:lpstr>Background: Augmented Reality</vt:lpstr>
      <vt:lpstr>Design Goals</vt:lpstr>
      <vt:lpstr>1. Wearer Perspective</vt:lpstr>
      <vt:lpstr>2. Directional Granularity</vt:lpstr>
      <vt:lpstr>3. Loudness</vt:lpstr>
      <vt:lpstr>4. Sound Indicator Icons</vt:lpstr>
      <vt:lpstr>5. Maximum Simultaneous Icons</vt:lpstr>
      <vt:lpstr>6. Screen Layout</vt:lpstr>
      <vt:lpstr>7. Conveying Sound Source</vt:lpstr>
      <vt:lpstr>8. Automatic Sound Recognition</vt:lpstr>
      <vt:lpstr>Study 1: Design Probe and Evaluation</vt:lpstr>
      <vt:lpstr>Study 1: Design Probe and Evaluation</vt:lpstr>
      <vt:lpstr>Study 1 Procedure</vt:lpstr>
      <vt:lpstr>Study 1, Part 1 Findings</vt:lpstr>
      <vt:lpstr>Study 2, Part 2 Findings</vt:lpstr>
      <vt:lpstr>1. Wearer Perspective</vt:lpstr>
      <vt:lpstr>2. Directional Granularity</vt:lpstr>
      <vt:lpstr>3. Loudness</vt:lpstr>
      <vt:lpstr>4. Sound Indicator Icons</vt:lpstr>
      <vt:lpstr>5. Maximum Simultaneous Icons</vt:lpstr>
      <vt:lpstr>6. Screen Layout</vt:lpstr>
      <vt:lpstr>7. Conveying Sound Source</vt:lpstr>
      <vt:lpstr>8. Automatic Sound Recognition</vt:lpstr>
      <vt:lpstr>Study 2: Proof of Concept System</vt:lpstr>
      <vt:lpstr>Study 2: Procedure</vt:lpstr>
      <vt:lpstr>Study 2: Results</vt:lpstr>
      <vt:lpstr>1. Wearer Perspective</vt:lpstr>
      <vt:lpstr>2. Directional Granularity</vt:lpstr>
      <vt:lpstr>3. Loudness</vt:lpstr>
      <vt:lpstr>4. Sound Indicator Icons</vt:lpstr>
      <vt:lpstr>5. Maximum Simultaneous Icons</vt:lpstr>
      <vt:lpstr>6. Screen Layout</vt:lpstr>
      <vt:lpstr>7. Conveying Sound Source</vt:lpstr>
      <vt:lpstr>8. Automatic Sound Recognition</vt:lpstr>
      <vt:lpstr>Limitations</vt:lpstr>
      <vt:lpstr>Discussion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Head-Mounted Display Visualizations to Support Sound Awareness for the Deaf and Hard of Hearing</dc:title>
  <dc:creator>Rector, Kyle K</dc:creator>
  <cp:lastModifiedBy>Rector, Kyle K</cp:lastModifiedBy>
  <cp:revision>139</cp:revision>
  <dcterms:created xsi:type="dcterms:W3CDTF">2018-01-22T23:58:50Z</dcterms:created>
  <dcterms:modified xsi:type="dcterms:W3CDTF">2018-01-23T16:11:58Z</dcterms:modified>
</cp:coreProperties>
</file>